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759618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F7"/>
    <a:srgbClr val="ECF5E7"/>
    <a:srgbClr val="EAF2FA"/>
    <a:srgbClr val="FFFBFF"/>
    <a:srgbClr val="FFEFFF"/>
    <a:srgbClr val="FFCCFF"/>
    <a:srgbClr val="0000FF"/>
    <a:srgbClr val="009900"/>
    <a:srgbClr val="FF0000"/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468" y="-1996"/>
      </p:cViewPr>
      <p:guideLst>
        <p:guide orient="horz" pos="3368"/>
        <p:guide pos="2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FBEBB-45EE-415E-9577-C759213A9A47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2038" y="1143000"/>
            <a:ext cx="2193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1B9E-F606-4463-A9CB-D0535E3C1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80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714" y="1749795"/>
            <a:ext cx="6456760" cy="3722335"/>
          </a:xfrm>
        </p:spPr>
        <p:txBody>
          <a:bodyPr anchor="b"/>
          <a:lstStyle>
            <a:lvl1pPr algn="ctr">
              <a:defRPr sz="49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524" y="5615678"/>
            <a:ext cx="5697141" cy="2581379"/>
          </a:xfrm>
        </p:spPr>
        <p:txBody>
          <a:bodyPr/>
          <a:lstStyle>
            <a:lvl1pPr marL="0" indent="0" algn="ctr">
              <a:buNone/>
              <a:defRPr sz="1994"/>
            </a:lvl1pPr>
            <a:lvl2pPr marL="379796" indent="0" algn="ctr">
              <a:buNone/>
              <a:defRPr sz="1661"/>
            </a:lvl2pPr>
            <a:lvl3pPr marL="759592" indent="0" algn="ctr">
              <a:buNone/>
              <a:defRPr sz="1495"/>
            </a:lvl3pPr>
            <a:lvl4pPr marL="1139388" indent="0" algn="ctr">
              <a:buNone/>
              <a:defRPr sz="1329"/>
            </a:lvl4pPr>
            <a:lvl5pPr marL="1519184" indent="0" algn="ctr">
              <a:buNone/>
              <a:defRPr sz="1329"/>
            </a:lvl5pPr>
            <a:lvl6pPr marL="1898980" indent="0" algn="ctr">
              <a:buNone/>
              <a:defRPr sz="1329"/>
            </a:lvl6pPr>
            <a:lvl7pPr marL="2278776" indent="0" algn="ctr">
              <a:buNone/>
              <a:defRPr sz="1329"/>
            </a:lvl7pPr>
            <a:lvl8pPr marL="2658572" indent="0" algn="ctr">
              <a:buNone/>
              <a:defRPr sz="1329"/>
            </a:lvl8pPr>
            <a:lvl9pPr marL="3038368" indent="0" algn="ctr">
              <a:buNone/>
              <a:defRPr sz="132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07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11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6022" y="569240"/>
            <a:ext cx="1637928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38" y="569240"/>
            <a:ext cx="4818832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1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0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82" y="2665532"/>
            <a:ext cx="6551712" cy="4447496"/>
          </a:xfrm>
        </p:spPr>
        <p:txBody>
          <a:bodyPr anchor="b"/>
          <a:lstStyle>
            <a:lvl1pPr>
              <a:defRPr sz="49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282" y="7155103"/>
            <a:ext cx="6551712" cy="2338833"/>
          </a:xfrm>
        </p:spPr>
        <p:txBody>
          <a:bodyPr/>
          <a:lstStyle>
            <a:lvl1pPr marL="0" indent="0">
              <a:buNone/>
              <a:defRPr sz="1994">
                <a:solidFill>
                  <a:schemeClr val="tx1"/>
                </a:solidFill>
              </a:defRPr>
            </a:lvl1pPr>
            <a:lvl2pPr marL="379796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759592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3pPr>
            <a:lvl4pPr marL="1139388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4pPr>
            <a:lvl5pPr marL="1519184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5pPr>
            <a:lvl6pPr marL="189898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6pPr>
            <a:lvl7pPr marL="2278776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7pPr>
            <a:lvl8pPr marL="2658572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8pPr>
            <a:lvl9pPr marL="3038368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31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38" y="2846200"/>
            <a:ext cx="3228380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5570" y="2846200"/>
            <a:ext cx="3228380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0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569242"/>
            <a:ext cx="6551712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228" y="2620980"/>
            <a:ext cx="3213543" cy="128450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28" y="3905482"/>
            <a:ext cx="321354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5571" y="2620980"/>
            <a:ext cx="3229369" cy="128450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796" indent="0">
              <a:buNone/>
              <a:defRPr sz="1661" b="1"/>
            </a:lvl2pPr>
            <a:lvl3pPr marL="759592" indent="0">
              <a:buNone/>
              <a:defRPr sz="1495" b="1"/>
            </a:lvl3pPr>
            <a:lvl4pPr marL="1139388" indent="0">
              <a:buNone/>
              <a:defRPr sz="1329" b="1"/>
            </a:lvl4pPr>
            <a:lvl5pPr marL="1519184" indent="0">
              <a:buNone/>
              <a:defRPr sz="1329" b="1"/>
            </a:lvl5pPr>
            <a:lvl6pPr marL="1898980" indent="0">
              <a:buNone/>
              <a:defRPr sz="1329" b="1"/>
            </a:lvl6pPr>
            <a:lvl7pPr marL="2278776" indent="0">
              <a:buNone/>
              <a:defRPr sz="1329" b="1"/>
            </a:lvl7pPr>
            <a:lvl8pPr marL="2658572" indent="0">
              <a:buNone/>
              <a:defRPr sz="1329" b="1"/>
            </a:lvl8pPr>
            <a:lvl9pPr marL="3038368" indent="0">
              <a:buNone/>
              <a:defRPr sz="132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5571" y="3905482"/>
            <a:ext cx="3229369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23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89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712788"/>
            <a:ext cx="2449968" cy="2494756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369" y="1539425"/>
            <a:ext cx="3845570" cy="7598117"/>
          </a:xfrm>
        </p:spPr>
        <p:txBody>
          <a:bodyPr/>
          <a:lstStyle>
            <a:lvl1pPr>
              <a:defRPr sz="2658"/>
            </a:lvl1pPr>
            <a:lvl2pPr>
              <a:defRPr sz="2326"/>
            </a:lvl2pPr>
            <a:lvl3pPr>
              <a:defRPr sz="1994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227" y="3207544"/>
            <a:ext cx="2449968" cy="5942372"/>
          </a:xfrm>
        </p:spPr>
        <p:txBody>
          <a:bodyPr/>
          <a:lstStyle>
            <a:lvl1pPr marL="0" indent="0">
              <a:buNone/>
              <a:defRPr sz="1329"/>
            </a:lvl1pPr>
            <a:lvl2pPr marL="379796" indent="0">
              <a:buNone/>
              <a:defRPr sz="1163"/>
            </a:lvl2pPr>
            <a:lvl3pPr marL="759592" indent="0">
              <a:buNone/>
              <a:defRPr sz="997"/>
            </a:lvl3pPr>
            <a:lvl4pPr marL="1139388" indent="0">
              <a:buNone/>
              <a:defRPr sz="831"/>
            </a:lvl4pPr>
            <a:lvl5pPr marL="1519184" indent="0">
              <a:buNone/>
              <a:defRPr sz="831"/>
            </a:lvl5pPr>
            <a:lvl6pPr marL="1898980" indent="0">
              <a:buNone/>
              <a:defRPr sz="831"/>
            </a:lvl6pPr>
            <a:lvl7pPr marL="2278776" indent="0">
              <a:buNone/>
              <a:defRPr sz="831"/>
            </a:lvl7pPr>
            <a:lvl8pPr marL="2658572" indent="0">
              <a:buNone/>
              <a:defRPr sz="831"/>
            </a:lvl8pPr>
            <a:lvl9pPr marL="3038368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86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27" y="712788"/>
            <a:ext cx="2449968" cy="2494756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9369" y="1539425"/>
            <a:ext cx="3845570" cy="7598117"/>
          </a:xfrm>
        </p:spPr>
        <p:txBody>
          <a:bodyPr anchor="t"/>
          <a:lstStyle>
            <a:lvl1pPr marL="0" indent="0">
              <a:buNone/>
              <a:defRPr sz="2658"/>
            </a:lvl1pPr>
            <a:lvl2pPr marL="379796" indent="0">
              <a:buNone/>
              <a:defRPr sz="2326"/>
            </a:lvl2pPr>
            <a:lvl3pPr marL="759592" indent="0">
              <a:buNone/>
              <a:defRPr sz="1994"/>
            </a:lvl3pPr>
            <a:lvl4pPr marL="1139388" indent="0">
              <a:buNone/>
              <a:defRPr sz="1661"/>
            </a:lvl4pPr>
            <a:lvl5pPr marL="1519184" indent="0">
              <a:buNone/>
              <a:defRPr sz="1661"/>
            </a:lvl5pPr>
            <a:lvl6pPr marL="1898980" indent="0">
              <a:buNone/>
              <a:defRPr sz="1661"/>
            </a:lvl6pPr>
            <a:lvl7pPr marL="2278776" indent="0">
              <a:buNone/>
              <a:defRPr sz="1661"/>
            </a:lvl7pPr>
            <a:lvl8pPr marL="2658572" indent="0">
              <a:buNone/>
              <a:defRPr sz="1661"/>
            </a:lvl8pPr>
            <a:lvl9pPr marL="3038368" indent="0">
              <a:buNone/>
              <a:defRPr sz="166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227" y="3207544"/>
            <a:ext cx="2449968" cy="5942372"/>
          </a:xfrm>
        </p:spPr>
        <p:txBody>
          <a:bodyPr/>
          <a:lstStyle>
            <a:lvl1pPr marL="0" indent="0">
              <a:buNone/>
              <a:defRPr sz="1329"/>
            </a:lvl1pPr>
            <a:lvl2pPr marL="379796" indent="0">
              <a:buNone/>
              <a:defRPr sz="1163"/>
            </a:lvl2pPr>
            <a:lvl3pPr marL="759592" indent="0">
              <a:buNone/>
              <a:defRPr sz="997"/>
            </a:lvl3pPr>
            <a:lvl4pPr marL="1139388" indent="0">
              <a:buNone/>
              <a:defRPr sz="831"/>
            </a:lvl4pPr>
            <a:lvl5pPr marL="1519184" indent="0">
              <a:buNone/>
              <a:defRPr sz="831"/>
            </a:lvl5pPr>
            <a:lvl6pPr marL="1898980" indent="0">
              <a:buNone/>
              <a:defRPr sz="831"/>
            </a:lvl6pPr>
            <a:lvl7pPr marL="2278776" indent="0">
              <a:buNone/>
              <a:defRPr sz="831"/>
            </a:lvl7pPr>
            <a:lvl8pPr marL="2658572" indent="0">
              <a:buNone/>
              <a:defRPr sz="831"/>
            </a:lvl8pPr>
            <a:lvl9pPr marL="3038368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64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rgbClr val="F2F8EE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238" y="569242"/>
            <a:ext cx="6551712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38" y="2846200"/>
            <a:ext cx="655171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238" y="9909729"/>
            <a:ext cx="170914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3FBB-D75F-47FC-AA57-14A44A98043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238" y="9909729"/>
            <a:ext cx="25637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808" y="9909729"/>
            <a:ext cx="170914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69FF-B738-4D3D-9FCA-F003A8A1D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73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9592" rtl="0" eaLnBrk="1" latinLnBrk="0" hangingPunct="1">
        <a:lnSpc>
          <a:spcPct val="90000"/>
        </a:lnSpc>
        <a:spcBef>
          <a:spcPct val="0"/>
        </a:spcBef>
        <a:buNone/>
        <a:defRPr kumimoji="1" sz="3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898" indent="-189898" algn="l" defTabSz="759592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kumimoji="1"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69694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949490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329286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709082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2088878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468674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848470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228266" indent="-189898" algn="l" defTabSz="759592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9796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9592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39388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19184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98980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78776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58572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38368" algn="l" defTabSz="759592" rtl="0" eaLnBrk="1" latinLnBrk="0" hangingPunct="1">
        <a:defRPr kumimoji="1"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1800448-B076-4651-8995-874C69B325EE}"/>
              </a:ext>
            </a:extLst>
          </p:cNvPr>
          <p:cNvSpPr/>
          <p:nvPr/>
        </p:nvSpPr>
        <p:spPr>
          <a:xfrm>
            <a:off x="-33814" y="2528205"/>
            <a:ext cx="7630002" cy="102072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kumimoji="1" lang="ja-JP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52D98CA-7967-4436-BA62-312383F9E1D4}"/>
              </a:ext>
            </a:extLst>
          </p:cNvPr>
          <p:cNvSpPr/>
          <p:nvPr/>
        </p:nvSpPr>
        <p:spPr>
          <a:xfrm>
            <a:off x="2181414" y="5959468"/>
            <a:ext cx="1847408" cy="2495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88F4BD-856E-46FC-82D7-07014B607A59}"/>
              </a:ext>
            </a:extLst>
          </p:cNvPr>
          <p:cNvSpPr txBox="1"/>
          <p:nvPr/>
        </p:nvSpPr>
        <p:spPr>
          <a:xfrm>
            <a:off x="152429" y="141007"/>
            <a:ext cx="759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美容・健康長寿セミナー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A4CFB1-ADE2-4974-9705-F6518AC29AF4}"/>
              </a:ext>
            </a:extLst>
          </p:cNvPr>
          <p:cNvSpPr txBox="1"/>
          <p:nvPr/>
        </p:nvSpPr>
        <p:spPr>
          <a:xfrm>
            <a:off x="1521377" y="3556809"/>
            <a:ext cx="45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99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明朝E" panose="02020800000000000000" pitchFamily="18" charset="-128"/>
                <a:ea typeface="HGS明朝E" panose="02020800000000000000" pitchFamily="18" charset="-128"/>
              </a:rPr>
              <a:t>自然の恵みと最先端の生命科学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7618EF-DD97-49FB-AA6C-19A6D3E55D3D}"/>
              </a:ext>
            </a:extLst>
          </p:cNvPr>
          <p:cNvSpPr txBox="1"/>
          <p:nvPr/>
        </p:nvSpPr>
        <p:spPr>
          <a:xfrm>
            <a:off x="551743" y="45924"/>
            <a:ext cx="649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明朝E" panose="02020800000000000000" pitchFamily="18" charset="-128"/>
                <a:ea typeface="HGS明朝E" panose="02020800000000000000" pitchFamily="18" charset="-128"/>
              </a:rPr>
              <a:t>横浜市立大学長寿科学研究室</a:t>
            </a:r>
            <a:endParaRPr kumimoji="1" lang="en-US" altLang="ja-JP" dirty="0">
              <a:latin typeface="HGS明朝E" panose="02020800000000000000" pitchFamily="18" charset="-128"/>
              <a:ea typeface="HGS明朝E" panose="02020800000000000000" pitchFamily="18" charset="-128"/>
            </a:endParaRPr>
          </a:p>
          <a:p>
            <a:r>
              <a:rPr kumimoji="1" lang="ja-JP" altLang="en-US" dirty="0">
                <a:latin typeface="HGS明朝E" panose="02020800000000000000" pitchFamily="18" charset="-128"/>
                <a:ea typeface="HGS明朝E" panose="02020800000000000000" pitchFamily="18" charset="-128"/>
              </a:rPr>
              <a:t>　　　で解き明かされた若返りの可能性とは</a:t>
            </a:r>
            <a:r>
              <a:rPr kumimoji="1" lang="en-US" altLang="ja-JP" dirty="0">
                <a:latin typeface="HGS明朝E" panose="02020800000000000000" pitchFamily="18" charset="-128"/>
                <a:ea typeface="HGS明朝E" panose="02020800000000000000" pitchFamily="18" charset="-128"/>
              </a:rPr>
              <a:t>…</a:t>
            </a:r>
            <a:endParaRPr kumimoji="1" lang="ja-JP" altLang="en-US" dirty="0">
              <a:latin typeface="HGS明朝E" panose="02020800000000000000" pitchFamily="18" charset="-128"/>
              <a:ea typeface="HGS明朝E" panose="020208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1D6383-24CF-4D9D-B609-2CBC42D4F528}"/>
              </a:ext>
            </a:extLst>
          </p:cNvPr>
          <p:cNvSpPr txBox="1"/>
          <p:nvPr/>
        </p:nvSpPr>
        <p:spPr>
          <a:xfrm>
            <a:off x="664526" y="992818"/>
            <a:ext cx="638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</a:t>
            </a:r>
            <a:r>
              <a:rPr kumimoji="1" lang="en-US" altLang="ja-JP" sz="2000" dirty="0">
                <a:solidFill>
                  <a:schemeClr val="accent1">
                    <a:lumMod val="75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【</a:t>
            </a:r>
            <a:r>
              <a:rPr kumimoji="1" lang="ja-JP" altLang="en-US" sz="2000" dirty="0">
                <a:solidFill>
                  <a:schemeClr val="accent1">
                    <a:lumMod val="75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老廃物は細胞を老化させる</a:t>
            </a:r>
            <a:r>
              <a:rPr kumimoji="1" lang="en-US" altLang="ja-JP" sz="2000" dirty="0">
                <a:solidFill>
                  <a:schemeClr val="accent1">
                    <a:lumMod val="75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】</a:t>
            </a:r>
          </a:p>
          <a:p>
            <a:r>
              <a:rPr kumimoji="1" lang="ja-JP" altLang="en-US" sz="2000" dirty="0">
                <a:solidFill>
                  <a:schemeClr val="accent1">
                    <a:lumMod val="75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　　</a:t>
            </a:r>
            <a:r>
              <a:rPr kumimoji="1" lang="en-US" altLang="ja-JP" sz="2000" dirty="0">
                <a:solidFill>
                  <a:schemeClr val="accent1">
                    <a:lumMod val="75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【</a:t>
            </a:r>
            <a:r>
              <a:rPr kumimoji="1" lang="ja-JP" altLang="en-US" sz="2000" dirty="0">
                <a:solidFill>
                  <a:schemeClr val="accent1">
                    <a:lumMod val="75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老廃物を取り除けば、若返りは可能である</a:t>
            </a:r>
            <a:r>
              <a:rPr kumimoji="1" lang="en-US" altLang="ja-JP" sz="2000" dirty="0">
                <a:solidFill>
                  <a:schemeClr val="accent1">
                    <a:lumMod val="75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】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  <a:latin typeface="HGS明朝E" panose="02020800000000000000" pitchFamily="18" charset="-128"/>
              <a:ea typeface="HGS明朝E" panose="020208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204D24-F31E-4CE1-ADDB-8015F663001F}"/>
              </a:ext>
            </a:extLst>
          </p:cNvPr>
          <p:cNvSpPr txBox="1"/>
          <p:nvPr/>
        </p:nvSpPr>
        <p:spPr>
          <a:xfrm>
            <a:off x="1498971" y="1679791"/>
            <a:ext cx="462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HGS明朝E" panose="02020800000000000000" pitchFamily="18" charset="-128"/>
                <a:ea typeface="HGS明朝E" panose="02020800000000000000" pitchFamily="18" charset="-128"/>
              </a:rPr>
              <a:t>リバースエイジング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761141-273B-4118-A97D-3204905E31D7}"/>
              </a:ext>
            </a:extLst>
          </p:cNvPr>
          <p:cNvSpPr txBox="1"/>
          <p:nvPr/>
        </p:nvSpPr>
        <p:spPr>
          <a:xfrm>
            <a:off x="1852967" y="2197123"/>
            <a:ext cx="376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accent5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時代はアンチエイジングからリバースエイジングへ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3CC6AE1-A48A-467F-855F-F34173DAD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80" y="471298"/>
            <a:ext cx="1499681" cy="998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1F49068-5231-431A-982B-ED1EA610E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7" y="647750"/>
            <a:ext cx="990154" cy="1057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E242C9F-6503-4FF7-89B8-47399074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95" y="4327642"/>
            <a:ext cx="876804" cy="92162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1E6ECB-A522-4386-86F9-668A0E2AC937}"/>
              </a:ext>
            </a:extLst>
          </p:cNvPr>
          <p:cNvSpPr txBox="1"/>
          <p:nvPr/>
        </p:nvSpPr>
        <p:spPr>
          <a:xfrm>
            <a:off x="198203" y="4094028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>
                    <a:lumMod val="50000"/>
                  </a:schemeClr>
                </a:solidFill>
              </a:rPr>
              <a:t>講師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48A91F2-19C8-4885-90EE-3EE99E162CAA}"/>
              </a:ext>
            </a:extLst>
          </p:cNvPr>
          <p:cNvSpPr txBox="1"/>
          <p:nvPr/>
        </p:nvSpPr>
        <p:spPr>
          <a:xfrm>
            <a:off x="1603174" y="4275768"/>
            <a:ext cx="122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>
                    <a:lumMod val="50000"/>
                  </a:schemeClr>
                </a:solidFill>
              </a:rPr>
              <a:t>三木健輔</a:t>
            </a:r>
            <a:endParaRPr kumimoji="1" lang="en-US" altLang="ja-JP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ja-JP" sz="1200" b="1" dirty="0">
                <a:solidFill>
                  <a:schemeClr val="bg1">
                    <a:lumMod val="50000"/>
                  </a:schemeClr>
                </a:solidFill>
              </a:rPr>
              <a:t>Kensuke  MIKI</a:t>
            </a:r>
          </a:p>
          <a:p>
            <a:endParaRPr kumimoji="1" lang="en-US" altLang="ja-JP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bg1">
                    <a:lumMod val="50000"/>
                  </a:schemeClr>
                </a:solidFill>
              </a:rPr>
              <a:t>横浜市立大学</a:t>
            </a:r>
            <a:endParaRPr kumimoji="1" lang="en-US" altLang="ja-JP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1200" b="1" dirty="0">
                <a:solidFill>
                  <a:schemeClr val="bg1">
                    <a:lumMod val="50000"/>
                  </a:schemeClr>
                </a:solidFill>
              </a:rPr>
              <a:t> 客員准教授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BCEAF13-BF93-41C6-BB8F-8930945534B2}"/>
              </a:ext>
            </a:extLst>
          </p:cNvPr>
          <p:cNvSpPr txBox="1"/>
          <p:nvPr/>
        </p:nvSpPr>
        <p:spPr>
          <a:xfrm>
            <a:off x="2515714" y="4126432"/>
            <a:ext cx="184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3"/>
                  </a:outerShdw>
                </a:effectLst>
              </a:rPr>
              <a:t>《</a:t>
            </a:r>
            <a:r>
              <a:rPr kumimoji="1" lang="ja-JP" altLang="en-US" sz="1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3"/>
                  </a:outerShdw>
                </a:effectLst>
              </a:rPr>
              <a:t>セミナー内容</a:t>
            </a:r>
            <a:r>
              <a:rPr kumimoji="1" lang="en-US" altLang="ja-JP" sz="1400" b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3"/>
                  </a:outerShdw>
                </a:effectLst>
              </a:rPr>
              <a:t>》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A8E8341-138B-4BA5-9CA1-2343A5CD0DF5}"/>
              </a:ext>
            </a:extLst>
          </p:cNvPr>
          <p:cNvSpPr/>
          <p:nvPr/>
        </p:nvSpPr>
        <p:spPr>
          <a:xfrm>
            <a:off x="176886" y="5400382"/>
            <a:ext cx="427310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accent1"/>
                </a:solidFill>
              </a:rPr>
              <a:t>2020</a:t>
            </a:r>
            <a:r>
              <a:rPr lang="ja-JP" altLang="en-US" sz="2800" b="1" dirty="0">
                <a:solidFill>
                  <a:schemeClr val="accent1"/>
                </a:solidFill>
              </a:rPr>
              <a:t>年  ９月</a:t>
            </a:r>
            <a:r>
              <a:rPr lang="en-US" altLang="ja-JP" sz="2800" b="1" dirty="0">
                <a:solidFill>
                  <a:schemeClr val="accent1"/>
                </a:solidFill>
              </a:rPr>
              <a:t>29</a:t>
            </a:r>
            <a:r>
              <a:rPr lang="ja-JP" altLang="en-US" sz="2800" b="1" dirty="0">
                <a:solidFill>
                  <a:schemeClr val="accent1"/>
                </a:solidFill>
              </a:rPr>
              <a:t>日（火）</a:t>
            </a:r>
            <a:endParaRPr lang="en-US" altLang="ja-JP" sz="2800" b="1" dirty="0">
              <a:solidFill>
                <a:schemeClr val="accent1"/>
              </a:solidFill>
            </a:endParaRPr>
          </a:p>
          <a:p>
            <a:endParaRPr lang="en-US" altLang="ja-JP" sz="200" b="1" dirty="0"/>
          </a:p>
          <a:p>
            <a:r>
              <a:rPr lang="ja-JP" altLang="en-US" sz="2000" b="1" dirty="0"/>
              <a:t>（</a:t>
            </a:r>
            <a:r>
              <a:rPr lang="en-US" altLang="ja-JP" sz="2000" b="1" dirty="0"/>
              <a:t>13:00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16:00</a:t>
            </a:r>
            <a:r>
              <a:rPr lang="ja-JP" altLang="en-US" sz="2000" b="1" dirty="0"/>
              <a:t>）</a:t>
            </a:r>
            <a:r>
              <a:rPr lang="ja-JP" altLang="en-US" sz="1100" b="1" dirty="0"/>
              <a:t>次回開催</a:t>
            </a:r>
            <a:r>
              <a:rPr lang="en-US" altLang="ja-JP" sz="1100" b="1" dirty="0"/>
              <a:t>10</a:t>
            </a:r>
            <a:r>
              <a:rPr lang="ja-JP" altLang="en-US" sz="1100" b="1" dirty="0"/>
              <a:t>月</a:t>
            </a:r>
            <a:r>
              <a:rPr lang="en-US" altLang="ja-JP" sz="1100" b="1" dirty="0"/>
              <a:t>27</a:t>
            </a:r>
            <a:r>
              <a:rPr lang="ja-JP" altLang="en-US" sz="1100" b="1" dirty="0"/>
              <a:t>日（火）予定</a:t>
            </a:r>
            <a:endParaRPr lang="en-US" altLang="ja-JP" sz="1100" b="1" dirty="0"/>
          </a:p>
          <a:p>
            <a:endParaRPr lang="en-US" altLang="ja-JP" sz="500" b="1" dirty="0"/>
          </a:p>
          <a:p>
            <a:r>
              <a:rPr lang="ja-JP" altLang="en-US" sz="1400" b="1" dirty="0">
                <a:solidFill>
                  <a:schemeClr val="accent2"/>
                </a:solidFill>
              </a:rPr>
              <a:t>会場</a:t>
            </a:r>
            <a:r>
              <a:rPr lang="ja-JP" altLang="en-US" sz="1200" dirty="0"/>
              <a:t>⇒</a:t>
            </a:r>
            <a:r>
              <a:rPr lang="en-US" altLang="ja-JP" sz="1200" b="1" dirty="0"/>
              <a:t>Herbal</a:t>
            </a:r>
            <a:r>
              <a:rPr lang="ja-JP" altLang="en-US" sz="1200" b="1" dirty="0"/>
              <a:t> </a:t>
            </a:r>
            <a:r>
              <a:rPr lang="en-US" altLang="ja-JP" sz="1200" b="1" dirty="0"/>
              <a:t>Nature </a:t>
            </a:r>
            <a:r>
              <a:rPr lang="ja-JP" altLang="en-US" sz="1200" b="1" dirty="0"/>
              <a:t>株式会社</a:t>
            </a:r>
            <a:r>
              <a:rPr lang="en-US" altLang="ja-JP" sz="1200" b="1" dirty="0"/>
              <a:t> </a:t>
            </a:r>
            <a:endParaRPr lang="ja-JP" altLang="en-US" sz="1200" b="1" dirty="0"/>
          </a:p>
          <a:p>
            <a:r>
              <a:rPr lang="ja-JP" altLang="en-US" sz="1200" b="1" dirty="0"/>
              <a:t>　　   東京都中央区銀座</a:t>
            </a:r>
            <a:r>
              <a:rPr lang="en-US" altLang="ja-JP" sz="1200" b="1" dirty="0"/>
              <a:t>4-13-18</a:t>
            </a:r>
            <a:r>
              <a:rPr lang="ja-JP" altLang="en-US" sz="1200" b="1" dirty="0"/>
              <a:t>　医療ビル</a:t>
            </a:r>
            <a:r>
              <a:rPr lang="en-US" altLang="ja-JP" sz="1200" b="1" dirty="0"/>
              <a:t>5F</a:t>
            </a:r>
            <a:r>
              <a:rPr lang="ja-JP" altLang="en-US" sz="1200" b="1" dirty="0"/>
              <a:t> </a:t>
            </a:r>
            <a:r>
              <a:rPr lang="en-US" altLang="ja-JP" sz="1200" b="1" dirty="0"/>
              <a:t>A</a:t>
            </a:r>
            <a:endParaRPr lang="ja-JP" altLang="en-US" sz="1200" b="1" dirty="0"/>
          </a:p>
          <a:p>
            <a:r>
              <a:rPr lang="ja-JP" altLang="en-US" sz="1200" b="1" dirty="0"/>
              <a:t>　　　　   </a:t>
            </a:r>
            <a:r>
              <a:rPr lang="en-US" altLang="ja-JP" sz="1200" b="1" dirty="0"/>
              <a:t>TEL</a:t>
            </a:r>
            <a:r>
              <a:rPr lang="ja-JP" altLang="en-US" sz="1200" b="1" dirty="0"/>
              <a:t>　</a:t>
            </a:r>
            <a:r>
              <a:rPr lang="en-US" altLang="ja-JP" sz="1200" b="1" dirty="0"/>
              <a:t>03-6264-7707</a:t>
            </a:r>
          </a:p>
          <a:p>
            <a:endParaRPr lang="en-US" altLang="ja-JP" sz="500" dirty="0"/>
          </a:p>
          <a:p>
            <a:r>
              <a:rPr lang="ja-JP" altLang="en-US" sz="1300" b="1" dirty="0">
                <a:solidFill>
                  <a:schemeClr val="accent2"/>
                </a:solidFill>
              </a:rPr>
              <a:t>参加費</a:t>
            </a:r>
            <a:r>
              <a:rPr lang="ja-JP" altLang="en-US" sz="1200" dirty="0"/>
              <a:t>⇒</a:t>
            </a:r>
            <a:r>
              <a:rPr lang="en-US" altLang="ja-JP" sz="1200" b="1" dirty="0"/>
              <a:t>1,000</a:t>
            </a:r>
            <a:r>
              <a:rPr lang="ja-JP" altLang="en-US" sz="1200" b="1" dirty="0"/>
              <a:t>円（税込）</a:t>
            </a:r>
            <a:r>
              <a:rPr lang="en-US" altLang="ja-JP" sz="1200" b="1" dirty="0"/>
              <a:t>【</a:t>
            </a:r>
            <a:r>
              <a:rPr lang="ja-JP" altLang="en-US" sz="1200" b="1" dirty="0"/>
              <a:t>新商品ドリンク付き</a:t>
            </a:r>
            <a:r>
              <a:rPr lang="en-US" altLang="ja-JP" sz="1200" b="1" dirty="0"/>
              <a:t>】</a:t>
            </a:r>
          </a:p>
          <a:p>
            <a:endParaRPr lang="en-US" altLang="ja-JP" sz="500" dirty="0"/>
          </a:p>
          <a:p>
            <a:r>
              <a:rPr lang="ja-JP" altLang="en-US" sz="1400" b="1" dirty="0">
                <a:solidFill>
                  <a:schemeClr val="accent2"/>
                </a:solidFill>
              </a:rPr>
              <a:t>対象</a:t>
            </a:r>
            <a:r>
              <a:rPr lang="ja-JP" altLang="en-US" sz="1200" dirty="0"/>
              <a:t>⇒</a:t>
            </a:r>
            <a:r>
              <a:rPr lang="ja-JP" altLang="en-US" sz="1200" b="1" dirty="0"/>
              <a:t>サロン経営者および店長クラスの方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サロン勤務の方</a:t>
            </a:r>
            <a:endParaRPr lang="en-US" altLang="ja-JP" sz="1200" b="1" dirty="0"/>
          </a:p>
          <a:p>
            <a:endParaRPr lang="ja-JP" altLang="en-US" sz="500" dirty="0"/>
          </a:p>
          <a:p>
            <a:r>
              <a:rPr lang="ja-JP" altLang="en-US" sz="1400" b="1" dirty="0">
                <a:solidFill>
                  <a:schemeClr val="accent2"/>
                </a:solidFill>
              </a:rPr>
              <a:t>定員</a:t>
            </a:r>
            <a:r>
              <a:rPr lang="ja-JP" altLang="en-US" sz="1200" dirty="0"/>
              <a:t>⇒</a:t>
            </a:r>
            <a:r>
              <a:rPr lang="en-US" altLang="ja-JP" sz="1200" b="1" dirty="0"/>
              <a:t>15</a:t>
            </a:r>
            <a:r>
              <a:rPr lang="ja-JP" altLang="en-US" sz="1200" b="1" dirty="0"/>
              <a:t>名</a:t>
            </a:r>
          </a:p>
          <a:p>
            <a:endParaRPr lang="ja-JP" altLang="en-US" sz="400" dirty="0"/>
          </a:p>
          <a:p>
            <a:r>
              <a:rPr lang="ja-JP" altLang="en-US" sz="1200" b="1" dirty="0">
                <a:solidFill>
                  <a:srgbClr val="FF0000"/>
                </a:solidFill>
              </a:rPr>
              <a:t>お問い合わせ・お申し込み</a:t>
            </a:r>
          </a:p>
          <a:p>
            <a:r>
              <a:rPr lang="ja-JP" altLang="en-US" sz="1200" b="1" dirty="0"/>
              <a:t>ハーバルナチュレ株式会社　</a:t>
            </a:r>
            <a:r>
              <a:rPr lang="en-US" altLang="ja-JP" sz="1200" dirty="0"/>
              <a:t>mail:  info@herbalnature.co.jp </a:t>
            </a:r>
          </a:p>
          <a:p>
            <a:r>
              <a:rPr lang="en-US" altLang="ja-JP" sz="1200" dirty="0"/>
              <a:t>TEL</a:t>
            </a:r>
            <a:r>
              <a:rPr lang="ja-JP" altLang="en-US" sz="1200" dirty="0"/>
              <a:t>　</a:t>
            </a:r>
            <a:r>
              <a:rPr lang="en-US" altLang="ja-JP" sz="1200" dirty="0"/>
              <a:t>03-6264-7707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86A7906-5E06-44EE-83FC-B48C92C552B6}"/>
              </a:ext>
            </a:extLst>
          </p:cNvPr>
          <p:cNvSpPr txBox="1"/>
          <p:nvPr/>
        </p:nvSpPr>
        <p:spPr>
          <a:xfrm>
            <a:off x="1451896" y="8499001"/>
            <a:ext cx="441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明朝E" panose="02020800000000000000" pitchFamily="18" charset="-128"/>
                <a:ea typeface="HGS明朝E" panose="02020800000000000000" pitchFamily="18" charset="-128"/>
              </a:rPr>
              <a:t>　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美容・健康長寿セミナー　お申込書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  <a:latin typeface="HGS明朝E" panose="02020800000000000000" pitchFamily="18" charset="-128"/>
              <a:ea typeface="HGS明朝E" panose="02020800000000000000" pitchFamily="18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F234572-0FFC-4016-BEAA-C4148B423B56}"/>
              </a:ext>
            </a:extLst>
          </p:cNvPr>
          <p:cNvCxnSpPr>
            <a:cxnSpLocks/>
          </p:cNvCxnSpPr>
          <p:nvPr/>
        </p:nvCxnSpPr>
        <p:spPr>
          <a:xfrm>
            <a:off x="-50177" y="9845749"/>
            <a:ext cx="7763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E50A4AE-0944-4287-BCEC-460A8E15C562}"/>
              </a:ext>
            </a:extLst>
          </p:cNvPr>
          <p:cNvCxnSpPr>
            <a:cxnSpLocks/>
          </p:cNvCxnSpPr>
          <p:nvPr/>
        </p:nvCxnSpPr>
        <p:spPr>
          <a:xfrm>
            <a:off x="-33815" y="10260417"/>
            <a:ext cx="76300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88109D5-1D2D-4B24-8E3D-F652A898E198}"/>
              </a:ext>
            </a:extLst>
          </p:cNvPr>
          <p:cNvSpPr txBox="1"/>
          <p:nvPr/>
        </p:nvSpPr>
        <p:spPr>
          <a:xfrm>
            <a:off x="127592" y="9529864"/>
            <a:ext cx="890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HGS明朝E" panose="02020800000000000000" pitchFamily="18" charset="-128"/>
                <a:ea typeface="HGS明朝E" panose="02020800000000000000" pitchFamily="18" charset="-128"/>
              </a:rPr>
              <a:t>サロン名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9D90817-2031-4F03-ADE9-B726BF9E549B}"/>
              </a:ext>
            </a:extLst>
          </p:cNvPr>
          <p:cNvSpPr txBox="1"/>
          <p:nvPr/>
        </p:nvSpPr>
        <p:spPr>
          <a:xfrm>
            <a:off x="184695" y="9998807"/>
            <a:ext cx="6666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HGS明朝E" panose="02020800000000000000" pitchFamily="18" charset="-128"/>
                <a:ea typeface="HGS明朝E" panose="02020800000000000000" pitchFamily="18" charset="-128"/>
              </a:rPr>
              <a:t>ご参加人数　　　　　　　　　　　　　　　　　　お名前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9BB980-68E2-4042-A342-1E1F847DD143}"/>
              </a:ext>
            </a:extLst>
          </p:cNvPr>
          <p:cNvSpPr txBox="1"/>
          <p:nvPr/>
        </p:nvSpPr>
        <p:spPr>
          <a:xfrm>
            <a:off x="4028822" y="4082875"/>
            <a:ext cx="33514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第</a:t>
            </a:r>
            <a:r>
              <a:rPr kumimoji="1" lang="en-US" altLang="ja-JP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1</a:t>
            </a:r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部　　■老化と不老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　　　　　　　　～若返りは可能か？～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　　　　　　■アーユルヴェーダ（リバースエイジング）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　　　　　　■育毛・美容・健康につながる研究成果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第</a:t>
            </a:r>
            <a:r>
              <a:rPr kumimoji="1" lang="en-US" altLang="ja-JP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2</a:t>
            </a:r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部　　■ハーバルナチュレ商品のご案内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            ■ハーバルナチュレヘッドスパご案内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r>
              <a:rPr kumimoji="1" lang="en-US" altLang="ja-JP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            </a:t>
            </a:r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HGP明朝E" panose="02020800000000000000" pitchFamily="18" charset="-128"/>
                <a:ea typeface="HGP明朝E" panose="02020800000000000000" pitchFamily="18" charset="-128"/>
              </a:rPr>
              <a:t>■質疑応答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  <a:p>
            <a:endParaRPr kumimoji="1" lang="ja-JP" altLang="en-US" sz="1200" dirty="0">
              <a:latin typeface="HGP明朝E" panose="02020800000000000000" pitchFamily="18" charset="-128"/>
              <a:ea typeface="HGP明朝E" panose="020208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1F9B2D-29CF-43AD-9FFA-92E9B08BB6DF}"/>
              </a:ext>
            </a:extLst>
          </p:cNvPr>
          <p:cNvSpPr txBox="1"/>
          <p:nvPr/>
        </p:nvSpPr>
        <p:spPr>
          <a:xfrm>
            <a:off x="152429" y="8961295"/>
            <a:ext cx="716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　参加セミナー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DBA3BD-9D84-40F9-A8F5-B40C0387A932}"/>
              </a:ext>
            </a:extLst>
          </p:cNvPr>
          <p:cNvSpPr txBox="1"/>
          <p:nvPr/>
        </p:nvSpPr>
        <p:spPr>
          <a:xfrm>
            <a:off x="936929" y="9303123"/>
            <a:ext cx="2914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ご希望セミナーにチェックを入れて下さい。</a:t>
            </a:r>
            <a:endParaRPr kumimoji="1" lang="en-US" altLang="ja-JP" sz="1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5B976D-009D-42B0-863C-3A7F6693452C}"/>
              </a:ext>
            </a:extLst>
          </p:cNvPr>
          <p:cNvSpPr txBox="1"/>
          <p:nvPr/>
        </p:nvSpPr>
        <p:spPr>
          <a:xfrm>
            <a:off x="3925337" y="9608360"/>
            <a:ext cx="427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TEL</a:t>
            </a:r>
            <a:endParaRPr kumimoji="1" lang="ja-JP" altLang="en-US" sz="11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E9D3EB-95B1-41B5-9608-1B0C1CDA620B}"/>
              </a:ext>
            </a:extLst>
          </p:cNvPr>
          <p:cNvSpPr txBox="1"/>
          <p:nvPr/>
        </p:nvSpPr>
        <p:spPr>
          <a:xfrm>
            <a:off x="87789" y="2538707"/>
            <a:ext cx="71430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ハーバルナチュレ主催</a:t>
            </a:r>
            <a:endParaRPr kumimoji="1" lang="en-US" altLang="ja-JP" sz="1100" dirty="0">
              <a:solidFill>
                <a:schemeClr val="bg1"/>
              </a:solidFill>
              <a:latin typeface="HGS明朝E" panose="02020800000000000000" pitchFamily="18" charset="-128"/>
              <a:ea typeface="HGS明朝E" panose="02020800000000000000" pitchFamily="18" charset="-128"/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 　</a:t>
            </a:r>
            <a:r>
              <a:rPr kumimoji="1" lang="ja-JP" altLang="en-US" sz="4400" dirty="0">
                <a:solidFill>
                  <a:schemeClr val="bg1"/>
                </a:solidFill>
                <a:latin typeface="HGS明朝E" panose="02020800000000000000" pitchFamily="18" charset="-128"/>
                <a:ea typeface="HGS明朝E" panose="02020800000000000000" pitchFamily="18" charset="-128"/>
              </a:rPr>
              <a:t>美容・健康長寿セミナー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9516AB1-E628-4739-AEC7-34F226863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" r="55051" b="88514"/>
          <a:stretch/>
        </p:blipFill>
        <p:spPr>
          <a:xfrm>
            <a:off x="104713" y="8526641"/>
            <a:ext cx="1618214" cy="36933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B82FFE1-C54C-4099-989B-FEEE58405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5595720" y="8504698"/>
            <a:ext cx="1869641" cy="422913"/>
          </a:xfrm>
          <a:prstGeom prst="rect">
            <a:avLst/>
          </a:prstGeom>
        </p:spPr>
      </p:pic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869DEE7-7CB2-4BD1-9B4D-767A696EFDD4}"/>
              </a:ext>
            </a:extLst>
          </p:cNvPr>
          <p:cNvCxnSpPr>
            <a:cxnSpLocks/>
          </p:cNvCxnSpPr>
          <p:nvPr/>
        </p:nvCxnSpPr>
        <p:spPr>
          <a:xfrm>
            <a:off x="64980" y="8923357"/>
            <a:ext cx="7491797" cy="850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88" name="グループ化 287">
            <a:extLst>
              <a:ext uri="{FF2B5EF4-FFF2-40B4-BE49-F238E27FC236}">
                <a16:creationId xmlns:a16="http://schemas.microsoft.com/office/drawing/2014/main" id="{36397518-BD4D-478B-BE4E-93D5F64D7176}"/>
              </a:ext>
            </a:extLst>
          </p:cNvPr>
          <p:cNvGrpSpPr/>
          <p:nvPr/>
        </p:nvGrpSpPr>
        <p:grpSpPr>
          <a:xfrm>
            <a:off x="3831445" y="5538564"/>
            <a:ext cx="3668291" cy="2155586"/>
            <a:chOff x="0" y="0"/>
            <a:chExt cx="3668476" cy="3649149"/>
          </a:xfrm>
        </p:grpSpPr>
        <p:grpSp>
          <p:nvGrpSpPr>
            <p:cNvPr id="289" name="グループ化 288">
              <a:extLst>
                <a:ext uri="{FF2B5EF4-FFF2-40B4-BE49-F238E27FC236}">
                  <a16:creationId xmlns:a16="http://schemas.microsoft.com/office/drawing/2014/main" id="{B01C2A71-E996-4E15-B94E-3FD87B17C61F}"/>
                </a:ext>
              </a:extLst>
            </p:cNvPr>
            <p:cNvGrpSpPr/>
            <p:nvPr/>
          </p:nvGrpSpPr>
          <p:grpSpPr>
            <a:xfrm>
              <a:off x="0" y="0"/>
              <a:ext cx="3668476" cy="3649149"/>
              <a:chOff x="0" y="0"/>
              <a:chExt cx="3668476" cy="3649149"/>
            </a:xfrm>
          </p:grpSpPr>
          <p:grpSp>
            <p:nvGrpSpPr>
              <p:cNvPr id="297" name="グループ化 296">
                <a:extLst>
                  <a:ext uri="{FF2B5EF4-FFF2-40B4-BE49-F238E27FC236}">
                    <a16:creationId xmlns:a16="http://schemas.microsoft.com/office/drawing/2014/main" id="{0401F2DD-2990-45D0-B0F9-198642B8859F}"/>
                  </a:ext>
                </a:extLst>
              </p:cNvPr>
              <p:cNvGrpSpPr/>
              <p:nvPr/>
            </p:nvGrpSpPr>
            <p:grpSpPr>
              <a:xfrm>
                <a:off x="341791" y="230820"/>
                <a:ext cx="3326685" cy="3313436"/>
                <a:chOff x="0" y="0"/>
                <a:chExt cx="3326685" cy="2324462"/>
              </a:xfrm>
            </p:grpSpPr>
            <p:cxnSp>
              <p:nvCxnSpPr>
                <p:cNvPr id="301" name="直線コネクタ 300">
                  <a:extLst>
                    <a:ext uri="{FF2B5EF4-FFF2-40B4-BE49-F238E27FC236}">
                      <a16:creationId xmlns:a16="http://schemas.microsoft.com/office/drawing/2014/main" id="{4AB7E8BA-AC4F-4EC5-869C-7B69D62287A1}"/>
                    </a:ext>
                  </a:extLst>
                </p:cNvPr>
                <p:cNvCxnSpPr/>
                <p:nvPr/>
              </p:nvCxnSpPr>
              <p:spPr>
                <a:xfrm>
                  <a:off x="1762218" y="44388"/>
                  <a:ext cx="0" cy="2216673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コネクタ 301">
                  <a:extLst>
                    <a:ext uri="{FF2B5EF4-FFF2-40B4-BE49-F238E27FC236}">
                      <a16:creationId xmlns:a16="http://schemas.microsoft.com/office/drawing/2014/main" id="{D0609DC1-A098-462A-BA54-5D8DCEE6A969}"/>
                    </a:ext>
                  </a:extLst>
                </p:cNvPr>
                <p:cNvCxnSpPr/>
                <p:nvPr/>
              </p:nvCxnSpPr>
              <p:spPr>
                <a:xfrm>
                  <a:off x="226381" y="44388"/>
                  <a:ext cx="68" cy="2280074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3" name="グループ化 302">
                  <a:extLst>
                    <a:ext uri="{FF2B5EF4-FFF2-40B4-BE49-F238E27FC236}">
                      <a16:creationId xmlns:a16="http://schemas.microsoft.com/office/drawing/2014/main" id="{2360F445-BCDE-4D00-BCCC-896A8DAAFBD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227002" cy="45719"/>
                  <a:chOff x="0" y="0"/>
                  <a:chExt cx="4011454" cy="236214"/>
                </a:xfrm>
              </p:grpSpPr>
              <p:sp>
                <p:nvSpPr>
                  <p:cNvPr id="344" name="正方形/長方形 343">
                    <a:extLst>
                      <a:ext uri="{FF2B5EF4-FFF2-40B4-BE49-F238E27FC236}">
                        <a16:creationId xmlns:a16="http://schemas.microsoft.com/office/drawing/2014/main" id="{AFE5C22F-FD45-4806-8EF3-990113E80BD5}"/>
                      </a:ext>
                    </a:extLst>
                  </p:cNvPr>
                  <p:cNvSpPr/>
                  <p:nvPr/>
                </p:nvSpPr>
                <p:spPr>
                  <a:xfrm>
                    <a:off x="0" y="4439"/>
                    <a:ext cx="4011454" cy="2286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5" name="正方形/長方形 344">
                    <a:extLst>
                      <a:ext uri="{FF2B5EF4-FFF2-40B4-BE49-F238E27FC236}">
                        <a16:creationId xmlns:a16="http://schemas.microsoft.com/office/drawing/2014/main" id="{F422E045-3D57-4BE8-9BCD-E239F20B04B9}"/>
                      </a:ext>
                    </a:extLst>
                  </p:cNvPr>
                  <p:cNvSpPr/>
                  <p:nvPr/>
                </p:nvSpPr>
                <p:spPr>
                  <a:xfrm>
                    <a:off x="350668" y="4439"/>
                    <a:ext cx="99757" cy="227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6" name="正方形/長方形 345">
                    <a:extLst>
                      <a:ext uri="{FF2B5EF4-FFF2-40B4-BE49-F238E27FC236}">
                        <a16:creationId xmlns:a16="http://schemas.microsoft.com/office/drawing/2014/main" id="{3B9257EB-E0E3-424F-892B-D7040095F5A1}"/>
                      </a:ext>
                    </a:extLst>
                  </p:cNvPr>
                  <p:cNvSpPr/>
                  <p:nvPr/>
                </p:nvSpPr>
                <p:spPr>
                  <a:xfrm>
                    <a:off x="803429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" name="正方形/長方形 346">
                    <a:extLst>
                      <a:ext uri="{FF2B5EF4-FFF2-40B4-BE49-F238E27FC236}">
                        <a16:creationId xmlns:a16="http://schemas.microsoft.com/office/drawing/2014/main" id="{5234EE33-594C-43F6-B716-A87C759800CF}"/>
                      </a:ext>
                    </a:extLst>
                  </p:cNvPr>
                  <p:cNvSpPr/>
                  <p:nvPr/>
                </p:nvSpPr>
                <p:spPr>
                  <a:xfrm>
                    <a:off x="1269507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8" name="正方形/長方形 347">
                    <a:extLst>
                      <a:ext uri="{FF2B5EF4-FFF2-40B4-BE49-F238E27FC236}">
                        <a16:creationId xmlns:a16="http://schemas.microsoft.com/office/drawing/2014/main" id="{39A0FC24-14D0-4193-AE02-8D47A85ED61F}"/>
                      </a:ext>
                    </a:extLst>
                  </p:cNvPr>
                  <p:cNvSpPr/>
                  <p:nvPr/>
                </p:nvSpPr>
                <p:spPr>
                  <a:xfrm>
                    <a:off x="1731146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9" name="正方形/長方形 348">
                    <a:extLst>
                      <a:ext uri="{FF2B5EF4-FFF2-40B4-BE49-F238E27FC236}">
                        <a16:creationId xmlns:a16="http://schemas.microsoft.com/office/drawing/2014/main" id="{E60F4300-2F34-4C6A-B170-A75BC115B260}"/>
                      </a:ext>
                    </a:extLst>
                  </p:cNvPr>
                  <p:cNvSpPr/>
                  <p:nvPr/>
                </p:nvSpPr>
                <p:spPr>
                  <a:xfrm>
                    <a:off x="2192784" y="0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0" name="正方形/長方形 349">
                    <a:extLst>
                      <a:ext uri="{FF2B5EF4-FFF2-40B4-BE49-F238E27FC236}">
                        <a16:creationId xmlns:a16="http://schemas.microsoft.com/office/drawing/2014/main" id="{6E8BFDC8-E4E4-401D-B951-EC56CF7B034D}"/>
                      </a:ext>
                    </a:extLst>
                  </p:cNvPr>
                  <p:cNvSpPr/>
                  <p:nvPr/>
                </p:nvSpPr>
                <p:spPr>
                  <a:xfrm>
                    <a:off x="2636668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1" name="正方形/長方形 350">
                    <a:extLst>
                      <a:ext uri="{FF2B5EF4-FFF2-40B4-BE49-F238E27FC236}">
                        <a16:creationId xmlns:a16="http://schemas.microsoft.com/office/drawing/2014/main" id="{21CB1B25-D747-45FB-9AA7-BB14AA8B4F98}"/>
                      </a:ext>
                    </a:extLst>
                  </p:cNvPr>
                  <p:cNvSpPr/>
                  <p:nvPr/>
                </p:nvSpPr>
                <p:spPr>
                  <a:xfrm>
                    <a:off x="3098307" y="8878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2" name="正方形/長方形 351">
                    <a:extLst>
                      <a:ext uri="{FF2B5EF4-FFF2-40B4-BE49-F238E27FC236}">
                        <a16:creationId xmlns:a16="http://schemas.microsoft.com/office/drawing/2014/main" id="{14FF71AE-6C21-4553-A182-F9BD1ED88240}"/>
                      </a:ext>
                    </a:extLst>
                  </p:cNvPr>
                  <p:cNvSpPr/>
                  <p:nvPr/>
                </p:nvSpPr>
                <p:spPr>
                  <a:xfrm flipH="1">
                    <a:off x="3555507" y="4439"/>
                    <a:ext cx="109094" cy="22748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04" name="グループ化 303">
                  <a:extLst>
                    <a:ext uri="{FF2B5EF4-FFF2-40B4-BE49-F238E27FC236}">
                      <a16:creationId xmlns:a16="http://schemas.microsoft.com/office/drawing/2014/main" id="{22A6ED8C-38A2-40E3-BD46-D6F1FA174C45}"/>
                    </a:ext>
                  </a:extLst>
                </p:cNvPr>
                <p:cNvGrpSpPr/>
                <p:nvPr/>
              </p:nvGrpSpPr>
              <p:grpSpPr>
                <a:xfrm>
                  <a:off x="0" y="2259367"/>
                  <a:ext cx="3326685" cy="45719"/>
                  <a:chOff x="0" y="0"/>
                  <a:chExt cx="4011454" cy="236214"/>
                </a:xfrm>
              </p:grpSpPr>
              <p:sp>
                <p:nvSpPr>
                  <p:cNvPr id="335" name="正方形/長方形 334">
                    <a:extLst>
                      <a:ext uri="{FF2B5EF4-FFF2-40B4-BE49-F238E27FC236}">
                        <a16:creationId xmlns:a16="http://schemas.microsoft.com/office/drawing/2014/main" id="{ADAE66AB-2837-4465-818B-A50E0AA82E8A}"/>
                      </a:ext>
                    </a:extLst>
                  </p:cNvPr>
                  <p:cNvSpPr/>
                  <p:nvPr/>
                </p:nvSpPr>
                <p:spPr>
                  <a:xfrm>
                    <a:off x="0" y="4439"/>
                    <a:ext cx="4011454" cy="228600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6" name="正方形/長方形 335">
                    <a:extLst>
                      <a:ext uri="{FF2B5EF4-FFF2-40B4-BE49-F238E27FC236}">
                        <a16:creationId xmlns:a16="http://schemas.microsoft.com/office/drawing/2014/main" id="{CED76C5D-05D9-44B2-925C-FCFE7C27514A}"/>
                      </a:ext>
                    </a:extLst>
                  </p:cNvPr>
                  <p:cNvSpPr/>
                  <p:nvPr/>
                </p:nvSpPr>
                <p:spPr>
                  <a:xfrm>
                    <a:off x="350668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7" name="正方形/長方形 336">
                    <a:extLst>
                      <a:ext uri="{FF2B5EF4-FFF2-40B4-BE49-F238E27FC236}">
                        <a16:creationId xmlns:a16="http://schemas.microsoft.com/office/drawing/2014/main" id="{9652E40C-3585-4A17-8FE1-D52CBF74B397}"/>
                      </a:ext>
                    </a:extLst>
                  </p:cNvPr>
                  <p:cNvSpPr/>
                  <p:nvPr/>
                </p:nvSpPr>
                <p:spPr>
                  <a:xfrm>
                    <a:off x="803429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8" name="正方形/長方形 337">
                    <a:extLst>
                      <a:ext uri="{FF2B5EF4-FFF2-40B4-BE49-F238E27FC236}">
                        <a16:creationId xmlns:a16="http://schemas.microsoft.com/office/drawing/2014/main" id="{D77FA008-C7A1-45E2-8CE4-0F19B9B1EDE5}"/>
                      </a:ext>
                    </a:extLst>
                  </p:cNvPr>
                  <p:cNvSpPr/>
                  <p:nvPr/>
                </p:nvSpPr>
                <p:spPr>
                  <a:xfrm>
                    <a:off x="1269507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9" name="正方形/長方形 338">
                    <a:extLst>
                      <a:ext uri="{FF2B5EF4-FFF2-40B4-BE49-F238E27FC236}">
                        <a16:creationId xmlns:a16="http://schemas.microsoft.com/office/drawing/2014/main" id="{6AFE53C9-5625-43E2-A073-1FB71F404B00}"/>
                      </a:ext>
                    </a:extLst>
                  </p:cNvPr>
                  <p:cNvSpPr/>
                  <p:nvPr/>
                </p:nvSpPr>
                <p:spPr>
                  <a:xfrm>
                    <a:off x="1731146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0" name="正方形/長方形 339">
                    <a:extLst>
                      <a:ext uri="{FF2B5EF4-FFF2-40B4-BE49-F238E27FC236}">
                        <a16:creationId xmlns:a16="http://schemas.microsoft.com/office/drawing/2014/main" id="{AE4968BD-791A-44EA-8DD0-6FE2C1EAB604}"/>
                      </a:ext>
                    </a:extLst>
                  </p:cNvPr>
                  <p:cNvSpPr/>
                  <p:nvPr/>
                </p:nvSpPr>
                <p:spPr>
                  <a:xfrm>
                    <a:off x="2192784" y="0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1" name="正方形/長方形 340">
                    <a:extLst>
                      <a:ext uri="{FF2B5EF4-FFF2-40B4-BE49-F238E27FC236}">
                        <a16:creationId xmlns:a16="http://schemas.microsoft.com/office/drawing/2014/main" id="{6A9CC0B2-2BB0-4DD7-9B52-E67D883B90D4}"/>
                      </a:ext>
                    </a:extLst>
                  </p:cNvPr>
                  <p:cNvSpPr/>
                  <p:nvPr/>
                </p:nvSpPr>
                <p:spPr>
                  <a:xfrm>
                    <a:off x="2636668" y="4439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2" name="正方形/長方形 341">
                    <a:extLst>
                      <a:ext uri="{FF2B5EF4-FFF2-40B4-BE49-F238E27FC236}">
                        <a16:creationId xmlns:a16="http://schemas.microsoft.com/office/drawing/2014/main" id="{DCA349C1-E402-45F3-ABC7-27313336209B}"/>
                      </a:ext>
                    </a:extLst>
                  </p:cNvPr>
                  <p:cNvSpPr/>
                  <p:nvPr/>
                </p:nvSpPr>
                <p:spPr>
                  <a:xfrm>
                    <a:off x="3098307" y="8878"/>
                    <a:ext cx="99757" cy="22733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" name="正方形/長方形 342">
                    <a:extLst>
                      <a:ext uri="{FF2B5EF4-FFF2-40B4-BE49-F238E27FC236}">
                        <a16:creationId xmlns:a16="http://schemas.microsoft.com/office/drawing/2014/main" id="{FD5AC256-FA19-46DC-9CEB-F2F44C9F24D2}"/>
                      </a:ext>
                    </a:extLst>
                  </p:cNvPr>
                  <p:cNvSpPr/>
                  <p:nvPr/>
                </p:nvSpPr>
                <p:spPr>
                  <a:xfrm flipH="1">
                    <a:off x="3555507" y="4439"/>
                    <a:ext cx="109094" cy="22748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05" name="正方形/長方形 304">
                  <a:extLst>
                    <a:ext uri="{FF2B5EF4-FFF2-40B4-BE49-F238E27FC236}">
                      <a16:creationId xmlns:a16="http://schemas.microsoft.com/office/drawing/2014/main" id="{55A02FD3-E66C-4B41-8BC8-9CCB32230AEF}"/>
                    </a:ext>
                  </a:extLst>
                </p:cNvPr>
                <p:cNvSpPr/>
                <p:nvPr/>
              </p:nvSpPr>
              <p:spPr>
                <a:xfrm>
                  <a:off x="1917577" y="110971"/>
                  <a:ext cx="140335" cy="57384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6" name="正方形/長方形 305">
                  <a:extLst>
                    <a:ext uri="{FF2B5EF4-FFF2-40B4-BE49-F238E27FC236}">
                      <a16:creationId xmlns:a16="http://schemas.microsoft.com/office/drawing/2014/main" id="{C740804C-E803-4D0A-852C-916851D15B4A}"/>
                    </a:ext>
                  </a:extLst>
                </p:cNvPr>
                <p:cNvSpPr/>
                <p:nvPr/>
              </p:nvSpPr>
              <p:spPr>
                <a:xfrm>
                  <a:off x="2148396" y="110971"/>
                  <a:ext cx="139700" cy="576543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7" name="正方形/長方形 306">
                  <a:extLst>
                    <a:ext uri="{FF2B5EF4-FFF2-40B4-BE49-F238E27FC236}">
                      <a16:creationId xmlns:a16="http://schemas.microsoft.com/office/drawing/2014/main" id="{CA3C7EBD-BB61-4C4C-91FD-DD125255EBD7}"/>
                    </a:ext>
                  </a:extLst>
                </p:cNvPr>
                <p:cNvSpPr/>
                <p:nvPr/>
              </p:nvSpPr>
              <p:spPr>
                <a:xfrm>
                  <a:off x="2379216" y="110971"/>
                  <a:ext cx="162529" cy="575908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8" name="正方形/長方形 307">
                  <a:extLst>
                    <a:ext uri="{FF2B5EF4-FFF2-40B4-BE49-F238E27FC236}">
                      <a16:creationId xmlns:a16="http://schemas.microsoft.com/office/drawing/2014/main" id="{F56A7A29-7388-4565-B708-E6FF4DF0906D}"/>
                    </a:ext>
                  </a:extLst>
                </p:cNvPr>
                <p:cNvSpPr/>
                <p:nvPr/>
              </p:nvSpPr>
              <p:spPr>
                <a:xfrm>
                  <a:off x="1917577" y="798990"/>
                  <a:ext cx="140336" cy="57134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9" name="正方形/長方形 308">
                  <a:extLst>
                    <a:ext uri="{FF2B5EF4-FFF2-40B4-BE49-F238E27FC236}">
                      <a16:creationId xmlns:a16="http://schemas.microsoft.com/office/drawing/2014/main" id="{F64AA67A-2BD4-405D-97C8-7C11DA57A149}"/>
                    </a:ext>
                  </a:extLst>
                </p:cNvPr>
                <p:cNvSpPr/>
                <p:nvPr/>
              </p:nvSpPr>
              <p:spPr>
                <a:xfrm>
                  <a:off x="2161713" y="798990"/>
                  <a:ext cx="140336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0" name="正方形/長方形 309">
                  <a:extLst>
                    <a:ext uri="{FF2B5EF4-FFF2-40B4-BE49-F238E27FC236}">
                      <a16:creationId xmlns:a16="http://schemas.microsoft.com/office/drawing/2014/main" id="{E98CE3B0-63EC-4084-A2D8-D861D4C905B3}"/>
                    </a:ext>
                  </a:extLst>
                </p:cNvPr>
                <p:cNvSpPr/>
                <p:nvPr/>
              </p:nvSpPr>
              <p:spPr>
                <a:xfrm>
                  <a:off x="2401410" y="798990"/>
                  <a:ext cx="140336" cy="563732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1" name="正方形/長方形 310">
                  <a:extLst>
                    <a:ext uri="{FF2B5EF4-FFF2-40B4-BE49-F238E27FC236}">
                      <a16:creationId xmlns:a16="http://schemas.microsoft.com/office/drawing/2014/main" id="{353322E8-B7A8-42A9-91DF-B852F01C4F46}"/>
                    </a:ext>
                  </a:extLst>
                </p:cNvPr>
                <p:cNvSpPr/>
                <p:nvPr/>
              </p:nvSpPr>
              <p:spPr>
                <a:xfrm>
                  <a:off x="2641107" y="798990"/>
                  <a:ext cx="140335" cy="5683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2" name="正方形/長方形 311">
                  <a:extLst>
                    <a:ext uri="{FF2B5EF4-FFF2-40B4-BE49-F238E27FC236}">
                      <a16:creationId xmlns:a16="http://schemas.microsoft.com/office/drawing/2014/main" id="{2A728CCB-E785-45D5-86C7-F4A423D254B7}"/>
                    </a:ext>
                  </a:extLst>
                </p:cNvPr>
                <p:cNvSpPr/>
                <p:nvPr/>
              </p:nvSpPr>
              <p:spPr>
                <a:xfrm>
                  <a:off x="2867488" y="798990"/>
                  <a:ext cx="140336" cy="57211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3" name="正方形/長方形 312">
                  <a:extLst>
                    <a:ext uri="{FF2B5EF4-FFF2-40B4-BE49-F238E27FC236}">
                      <a16:creationId xmlns:a16="http://schemas.microsoft.com/office/drawing/2014/main" id="{3E569D10-45E8-4B02-9A2B-AD14D58FF0CE}"/>
                    </a:ext>
                  </a:extLst>
                </p:cNvPr>
                <p:cNvSpPr/>
                <p:nvPr/>
              </p:nvSpPr>
              <p:spPr>
                <a:xfrm rot="5400000">
                  <a:off x="2727668" y="330696"/>
                  <a:ext cx="258181" cy="4572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4" name="正方形/長方形 313">
                  <a:extLst>
                    <a:ext uri="{FF2B5EF4-FFF2-40B4-BE49-F238E27FC236}">
                      <a16:creationId xmlns:a16="http://schemas.microsoft.com/office/drawing/2014/main" id="{0F24EBA4-1C68-4D8F-B60B-D7B518FAD3BE}"/>
                    </a:ext>
                  </a:extLst>
                </p:cNvPr>
                <p:cNvSpPr/>
                <p:nvPr/>
              </p:nvSpPr>
              <p:spPr>
                <a:xfrm rot="5400000">
                  <a:off x="2753348" y="1270"/>
                  <a:ext cx="223357" cy="4572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5" name="正方形/長方形 314">
                  <a:extLst>
                    <a:ext uri="{FF2B5EF4-FFF2-40B4-BE49-F238E27FC236}">
                      <a16:creationId xmlns:a16="http://schemas.microsoft.com/office/drawing/2014/main" id="{80B802E3-B486-489E-B6A3-7D2B1BEB7BF4}"/>
                    </a:ext>
                  </a:extLst>
                </p:cNvPr>
                <p:cNvSpPr/>
                <p:nvPr/>
              </p:nvSpPr>
              <p:spPr>
                <a:xfrm rot="5400000">
                  <a:off x="2175353" y="1331974"/>
                  <a:ext cx="88288" cy="60319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6" name="正方形/長方形 315">
                  <a:extLst>
                    <a:ext uri="{FF2B5EF4-FFF2-40B4-BE49-F238E27FC236}">
                      <a16:creationId xmlns:a16="http://schemas.microsoft.com/office/drawing/2014/main" id="{27A0F9A2-4819-41CC-BC37-E68C1B6670C5}"/>
                    </a:ext>
                  </a:extLst>
                </p:cNvPr>
                <p:cNvSpPr/>
                <p:nvPr/>
              </p:nvSpPr>
              <p:spPr>
                <a:xfrm rot="5400000">
                  <a:off x="2008576" y="1644591"/>
                  <a:ext cx="410210" cy="59234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7" name="正方形/長方形 316">
                  <a:extLst>
                    <a:ext uri="{FF2B5EF4-FFF2-40B4-BE49-F238E27FC236}">
                      <a16:creationId xmlns:a16="http://schemas.microsoft.com/office/drawing/2014/main" id="{81CC03E1-E314-4497-A850-BEFD4D3169D4}"/>
                    </a:ext>
                  </a:extLst>
                </p:cNvPr>
                <p:cNvSpPr/>
                <p:nvPr/>
              </p:nvSpPr>
              <p:spPr>
                <a:xfrm>
                  <a:off x="2658862" y="1597980"/>
                  <a:ext cx="153651" cy="57593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8" name="正方形/長方形 317">
                  <a:extLst>
                    <a:ext uri="{FF2B5EF4-FFF2-40B4-BE49-F238E27FC236}">
                      <a16:creationId xmlns:a16="http://schemas.microsoft.com/office/drawing/2014/main" id="{AA97C29F-19FA-4FB8-B3A5-4EFC0267DADD}"/>
                    </a:ext>
                  </a:extLst>
                </p:cNvPr>
                <p:cNvSpPr/>
                <p:nvPr/>
              </p:nvSpPr>
              <p:spPr>
                <a:xfrm>
                  <a:off x="2876365" y="1597980"/>
                  <a:ext cx="149213" cy="5715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9" name="正方形/長方形 318">
                  <a:extLst>
                    <a:ext uri="{FF2B5EF4-FFF2-40B4-BE49-F238E27FC236}">
                      <a16:creationId xmlns:a16="http://schemas.microsoft.com/office/drawing/2014/main" id="{F663D353-6C37-4AB0-BE72-83DADC4915C0}"/>
                    </a:ext>
                  </a:extLst>
                </p:cNvPr>
                <p:cNvSpPr/>
                <p:nvPr/>
              </p:nvSpPr>
              <p:spPr>
                <a:xfrm>
                  <a:off x="1504765" y="1580225"/>
                  <a:ext cx="140336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0" name="正方形/長方形 319">
                  <a:extLst>
                    <a:ext uri="{FF2B5EF4-FFF2-40B4-BE49-F238E27FC236}">
                      <a16:creationId xmlns:a16="http://schemas.microsoft.com/office/drawing/2014/main" id="{5B798B6F-953D-4A47-B058-5E7825F4F00F}"/>
                    </a:ext>
                  </a:extLst>
                </p:cNvPr>
                <p:cNvSpPr/>
                <p:nvPr/>
              </p:nvSpPr>
              <p:spPr>
                <a:xfrm>
                  <a:off x="1251752" y="1580225"/>
                  <a:ext cx="140336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1" name="正方形/長方形 320">
                  <a:extLst>
                    <a:ext uri="{FF2B5EF4-FFF2-40B4-BE49-F238E27FC236}">
                      <a16:creationId xmlns:a16="http://schemas.microsoft.com/office/drawing/2014/main" id="{0D2B02BF-70C9-4616-8000-9399AF84F1F5}"/>
                    </a:ext>
                  </a:extLst>
                </p:cNvPr>
                <p:cNvSpPr/>
                <p:nvPr/>
              </p:nvSpPr>
              <p:spPr>
                <a:xfrm>
                  <a:off x="1020932" y="1575786"/>
                  <a:ext cx="135693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2" name="正方形/長方形 321">
                  <a:extLst>
                    <a:ext uri="{FF2B5EF4-FFF2-40B4-BE49-F238E27FC236}">
                      <a16:creationId xmlns:a16="http://schemas.microsoft.com/office/drawing/2014/main" id="{AA80B045-5EAD-43EA-9E47-F1F0E085FDA2}"/>
                    </a:ext>
                  </a:extLst>
                </p:cNvPr>
                <p:cNvSpPr/>
                <p:nvPr/>
              </p:nvSpPr>
              <p:spPr>
                <a:xfrm>
                  <a:off x="679142" y="1562470"/>
                  <a:ext cx="252502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3" name="星: 5 pt 322">
                  <a:extLst>
                    <a:ext uri="{FF2B5EF4-FFF2-40B4-BE49-F238E27FC236}">
                      <a16:creationId xmlns:a16="http://schemas.microsoft.com/office/drawing/2014/main" id="{058A7481-E556-4E53-8DB5-2C8763045651}"/>
                    </a:ext>
                  </a:extLst>
                </p:cNvPr>
                <p:cNvSpPr/>
                <p:nvPr/>
              </p:nvSpPr>
              <p:spPr>
                <a:xfrm>
                  <a:off x="2660157" y="1680469"/>
                  <a:ext cx="114300" cy="114300"/>
                </a:xfrm>
                <a:prstGeom prst="star5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4" name="正方形/長方形 323">
                  <a:extLst>
                    <a:ext uri="{FF2B5EF4-FFF2-40B4-BE49-F238E27FC236}">
                      <a16:creationId xmlns:a16="http://schemas.microsoft.com/office/drawing/2014/main" id="{633C25BF-D64F-43BB-86C6-D0D4E68C3DC4}"/>
                    </a:ext>
                  </a:extLst>
                </p:cNvPr>
                <p:cNvSpPr/>
                <p:nvPr/>
              </p:nvSpPr>
              <p:spPr>
                <a:xfrm>
                  <a:off x="341791" y="1558031"/>
                  <a:ext cx="274486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5" name="正方形/長方形 324">
                  <a:extLst>
                    <a:ext uri="{FF2B5EF4-FFF2-40B4-BE49-F238E27FC236}">
                      <a16:creationId xmlns:a16="http://schemas.microsoft.com/office/drawing/2014/main" id="{09D5CB88-45B3-4CEA-8D3B-235E0AA94722}"/>
                    </a:ext>
                  </a:extLst>
                </p:cNvPr>
                <p:cNvSpPr/>
                <p:nvPr/>
              </p:nvSpPr>
              <p:spPr>
                <a:xfrm>
                  <a:off x="1504765" y="794551"/>
                  <a:ext cx="140336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6" name="正方形/長方形 325">
                  <a:extLst>
                    <a:ext uri="{FF2B5EF4-FFF2-40B4-BE49-F238E27FC236}">
                      <a16:creationId xmlns:a16="http://schemas.microsoft.com/office/drawing/2014/main" id="{7018B888-BF5B-495F-A79C-B3EDB29A8169}"/>
                    </a:ext>
                  </a:extLst>
                </p:cNvPr>
                <p:cNvSpPr/>
                <p:nvPr/>
              </p:nvSpPr>
              <p:spPr>
                <a:xfrm>
                  <a:off x="1256191" y="794551"/>
                  <a:ext cx="140336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7" name="正方形/長方形 326">
                  <a:extLst>
                    <a:ext uri="{FF2B5EF4-FFF2-40B4-BE49-F238E27FC236}">
                      <a16:creationId xmlns:a16="http://schemas.microsoft.com/office/drawing/2014/main" id="{747FC3AB-9689-4C3B-8BA8-451D379C51C9}"/>
                    </a:ext>
                  </a:extLst>
                </p:cNvPr>
                <p:cNvSpPr/>
                <p:nvPr/>
              </p:nvSpPr>
              <p:spPr>
                <a:xfrm>
                  <a:off x="1020932" y="794551"/>
                  <a:ext cx="140336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8" name="正方形/長方形 327">
                  <a:extLst>
                    <a:ext uri="{FF2B5EF4-FFF2-40B4-BE49-F238E27FC236}">
                      <a16:creationId xmlns:a16="http://schemas.microsoft.com/office/drawing/2014/main" id="{A8E846F3-C791-43E4-8941-3C7098154979}"/>
                    </a:ext>
                  </a:extLst>
                </p:cNvPr>
                <p:cNvSpPr/>
                <p:nvPr/>
              </p:nvSpPr>
              <p:spPr>
                <a:xfrm>
                  <a:off x="1504765" y="119848"/>
                  <a:ext cx="140335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9" name="正方形/長方形 328">
                  <a:extLst>
                    <a:ext uri="{FF2B5EF4-FFF2-40B4-BE49-F238E27FC236}">
                      <a16:creationId xmlns:a16="http://schemas.microsoft.com/office/drawing/2014/main" id="{0D1B356E-E6DC-491C-80F2-A29B2E090055}"/>
                    </a:ext>
                  </a:extLst>
                </p:cNvPr>
                <p:cNvSpPr/>
                <p:nvPr/>
              </p:nvSpPr>
              <p:spPr>
                <a:xfrm>
                  <a:off x="1256191" y="115410"/>
                  <a:ext cx="140336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0" name="正方形/長方形 329">
                  <a:extLst>
                    <a:ext uri="{FF2B5EF4-FFF2-40B4-BE49-F238E27FC236}">
                      <a16:creationId xmlns:a16="http://schemas.microsoft.com/office/drawing/2014/main" id="{71CBBD53-2368-4610-A157-6D8401726AC7}"/>
                    </a:ext>
                  </a:extLst>
                </p:cNvPr>
                <p:cNvSpPr/>
                <p:nvPr/>
              </p:nvSpPr>
              <p:spPr>
                <a:xfrm>
                  <a:off x="1020932" y="119848"/>
                  <a:ext cx="140336" cy="56863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1" name="正方形/長方形 330">
                  <a:extLst>
                    <a:ext uri="{FF2B5EF4-FFF2-40B4-BE49-F238E27FC236}">
                      <a16:creationId xmlns:a16="http://schemas.microsoft.com/office/drawing/2014/main" id="{38EAEB50-5F4E-4246-B612-659D9B2CCA3F}"/>
                    </a:ext>
                  </a:extLst>
                </p:cNvPr>
                <p:cNvSpPr/>
                <p:nvPr/>
              </p:nvSpPr>
              <p:spPr>
                <a:xfrm>
                  <a:off x="679142" y="794551"/>
                  <a:ext cx="252502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2" name="正方形/長方形 331">
                  <a:extLst>
                    <a:ext uri="{FF2B5EF4-FFF2-40B4-BE49-F238E27FC236}">
                      <a16:creationId xmlns:a16="http://schemas.microsoft.com/office/drawing/2014/main" id="{18CC2C02-F6EC-4911-956D-E2C29FFC9154}"/>
                    </a:ext>
                  </a:extLst>
                </p:cNvPr>
                <p:cNvSpPr/>
                <p:nvPr/>
              </p:nvSpPr>
              <p:spPr>
                <a:xfrm>
                  <a:off x="679142" y="119848"/>
                  <a:ext cx="252502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3" name="正方形/長方形 332">
                  <a:extLst>
                    <a:ext uri="{FF2B5EF4-FFF2-40B4-BE49-F238E27FC236}">
                      <a16:creationId xmlns:a16="http://schemas.microsoft.com/office/drawing/2014/main" id="{038D15B3-CEAE-4EB6-9157-824AA7D6332A}"/>
                    </a:ext>
                  </a:extLst>
                </p:cNvPr>
                <p:cNvSpPr/>
                <p:nvPr/>
              </p:nvSpPr>
              <p:spPr>
                <a:xfrm>
                  <a:off x="341791" y="798990"/>
                  <a:ext cx="274486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4" name="正方形/長方形 333">
                  <a:extLst>
                    <a:ext uri="{FF2B5EF4-FFF2-40B4-BE49-F238E27FC236}">
                      <a16:creationId xmlns:a16="http://schemas.microsoft.com/office/drawing/2014/main" id="{07BA2CA0-74F1-4191-8457-B7097D3A9604}"/>
                    </a:ext>
                  </a:extLst>
                </p:cNvPr>
                <p:cNvSpPr/>
                <p:nvPr/>
              </p:nvSpPr>
              <p:spPr>
                <a:xfrm>
                  <a:off x="341791" y="115410"/>
                  <a:ext cx="274320" cy="56832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298" name="楕円 297">
                <a:extLst>
                  <a:ext uri="{FF2B5EF4-FFF2-40B4-BE49-F238E27FC236}">
                    <a16:creationId xmlns:a16="http://schemas.microsoft.com/office/drawing/2014/main" id="{FA4ED113-1F4C-40A3-AA47-80F45F3D9EC8}"/>
                  </a:ext>
                </a:extLst>
              </p:cNvPr>
              <p:cNvSpPr/>
              <p:nvPr/>
            </p:nvSpPr>
            <p:spPr>
              <a:xfrm>
                <a:off x="0" y="0"/>
                <a:ext cx="1144498" cy="45926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sz="800" kern="100"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銀座一丁目駅</a:t>
                </a:r>
                <a:endParaRPr lang="ja-JP" sz="1050" kern="10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楕円 298">
                <a:extLst>
                  <a:ext uri="{FF2B5EF4-FFF2-40B4-BE49-F238E27FC236}">
                    <a16:creationId xmlns:a16="http://schemas.microsoft.com/office/drawing/2014/main" id="{FA65283E-7B38-40AC-B006-AE0912EF43EF}"/>
                  </a:ext>
                </a:extLst>
              </p:cNvPr>
              <p:cNvSpPr/>
              <p:nvPr/>
            </p:nvSpPr>
            <p:spPr>
              <a:xfrm>
                <a:off x="115410" y="3253666"/>
                <a:ext cx="768374" cy="39548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sz="800" kern="100"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銀座駅</a:t>
                </a:r>
                <a:endParaRPr lang="ja-JP" sz="1050" kern="10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楕円 299">
                <a:extLst>
                  <a:ext uri="{FF2B5EF4-FFF2-40B4-BE49-F238E27FC236}">
                    <a16:creationId xmlns:a16="http://schemas.microsoft.com/office/drawing/2014/main" id="{7BE29B34-27D8-4C66-8458-49E3B2FB09AC}"/>
                  </a:ext>
                </a:extLst>
              </p:cNvPr>
              <p:cNvSpPr/>
              <p:nvPr/>
            </p:nvSpPr>
            <p:spPr>
              <a:xfrm>
                <a:off x="2365899" y="3227033"/>
                <a:ext cx="890375" cy="40135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sz="800" kern="100"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東銀座駅</a:t>
                </a:r>
                <a:endParaRPr lang="ja-JP" sz="1050" kern="10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0" name="テキスト ボックス 200">
              <a:extLst>
                <a:ext uri="{FF2B5EF4-FFF2-40B4-BE49-F238E27FC236}">
                  <a16:creationId xmlns:a16="http://schemas.microsoft.com/office/drawing/2014/main" id="{695C3755-E7E9-42CC-9FF7-79A8C5C76C8E}"/>
                </a:ext>
              </a:extLst>
            </p:cNvPr>
            <p:cNvSpPr txBox="1"/>
            <p:nvPr/>
          </p:nvSpPr>
          <p:spPr>
            <a:xfrm>
              <a:off x="2271355" y="2794219"/>
              <a:ext cx="683969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歌舞伎座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91" name="テキスト ボックス 201">
              <a:extLst>
                <a:ext uri="{FF2B5EF4-FFF2-40B4-BE49-F238E27FC236}">
                  <a16:creationId xmlns:a16="http://schemas.microsoft.com/office/drawing/2014/main" id="{05C1FBEE-5188-41C7-A55F-0688E55B4859}"/>
                </a:ext>
              </a:extLst>
            </p:cNvPr>
            <p:cNvSpPr txBox="1"/>
            <p:nvPr/>
          </p:nvSpPr>
          <p:spPr>
            <a:xfrm>
              <a:off x="576620" y="1619540"/>
              <a:ext cx="571888" cy="3427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松屋店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92" name="テキスト ボックス 202">
              <a:extLst>
                <a:ext uri="{FF2B5EF4-FFF2-40B4-BE49-F238E27FC236}">
                  <a16:creationId xmlns:a16="http://schemas.microsoft.com/office/drawing/2014/main" id="{A514AFA5-D0CE-4FDA-AE22-DB89C07A26FD}"/>
                </a:ext>
              </a:extLst>
            </p:cNvPr>
            <p:cNvSpPr txBox="1"/>
            <p:nvPr/>
          </p:nvSpPr>
          <p:spPr>
            <a:xfrm>
              <a:off x="632639" y="2692731"/>
              <a:ext cx="456479" cy="34163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三越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93" name="テキスト ボックス 203">
              <a:extLst>
                <a:ext uri="{FF2B5EF4-FFF2-40B4-BE49-F238E27FC236}">
                  <a16:creationId xmlns:a16="http://schemas.microsoft.com/office/drawing/2014/main" id="{7EF69FD7-DF35-4506-9810-C73A3BEB312E}"/>
                </a:ext>
              </a:extLst>
            </p:cNvPr>
            <p:cNvSpPr txBox="1"/>
            <p:nvPr/>
          </p:nvSpPr>
          <p:spPr>
            <a:xfrm>
              <a:off x="2333488" y="2163633"/>
              <a:ext cx="685079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800" b="1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松屋通り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94" name="テキスト ボックス 204">
              <a:extLst>
                <a:ext uri="{FF2B5EF4-FFF2-40B4-BE49-F238E27FC236}">
                  <a16:creationId xmlns:a16="http://schemas.microsoft.com/office/drawing/2014/main" id="{3225FFC1-7DD0-4AF5-9F9A-C4DCB7322EC9}"/>
                </a:ext>
              </a:extLst>
            </p:cNvPr>
            <p:cNvSpPr txBox="1"/>
            <p:nvPr/>
          </p:nvSpPr>
          <p:spPr>
            <a:xfrm>
              <a:off x="1969107" y="883196"/>
              <a:ext cx="232797" cy="11118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都営浅草線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95" name="テキスト ボックス 205">
              <a:extLst>
                <a:ext uri="{FF2B5EF4-FFF2-40B4-BE49-F238E27FC236}">
                  <a16:creationId xmlns:a16="http://schemas.microsoft.com/office/drawing/2014/main" id="{63C3647B-8A46-4BF2-ADC3-49B6C5465062}"/>
                </a:ext>
              </a:extLst>
            </p:cNvPr>
            <p:cNvSpPr txBox="1"/>
            <p:nvPr/>
          </p:nvSpPr>
          <p:spPr>
            <a:xfrm>
              <a:off x="1990354" y="883902"/>
              <a:ext cx="343621" cy="999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800" b="1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昭和通り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96" name="テキスト ボックス 206">
              <a:extLst>
                <a:ext uri="{FF2B5EF4-FFF2-40B4-BE49-F238E27FC236}">
                  <a16:creationId xmlns:a16="http://schemas.microsoft.com/office/drawing/2014/main" id="{4AB7CCDA-BF3E-4A5E-B567-85E0F041F8DF}"/>
                </a:ext>
              </a:extLst>
            </p:cNvPr>
            <p:cNvSpPr txBox="1"/>
            <p:nvPr/>
          </p:nvSpPr>
          <p:spPr>
            <a:xfrm>
              <a:off x="300543" y="922048"/>
              <a:ext cx="343621" cy="8497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sz="800" b="1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中央通り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55" name="テキスト ボックス 210">
            <a:extLst>
              <a:ext uri="{FF2B5EF4-FFF2-40B4-BE49-F238E27FC236}">
                <a16:creationId xmlns:a16="http://schemas.microsoft.com/office/drawing/2014/main" id="{AD9173C1-C818-4717-90C0-76913D8DEEC5}"/>
              </a:ext>
            </a:extLst>
          </p:cNvPr>
          <p:cNvSpPr txBox="1"/>
          <p:nvPr/>
        </p:nvSpPr>
        <p:spPr>
          <a:xfrm>
            <a:off x="4050584" y="7848549"/>
            <a:ext cx="3656965" cy="10318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「銀座駅」　　　　銀座線・丸の内線・日比谷線・三越側出入口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016000" algn="just"/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または</a:t>
            </a:r>
            <a:r>
              <a:rPr lang="en-US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A13</a:t>
            </a:r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番出口　徒歩</a:t>
            </a:r>
            <a:r>
              <a:rPr lang="en-US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「東銀座駅」　　　都営浅草線・日比谷線</a:t>
            </a:r>
            <a:r>
              <a:rPr lang="en-US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番または</a:t>
            </a:r>
            <a:r>
              <a:rPr lang="en-US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番の出口　徒歩</a:t>
            </a:r>
            <a:r>
              <a:rPr lang="en-US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「銀座一丁目駅」　有楽町線</a:t>
            </a:r>
            <a:r>
              <a:rPr lang="en-US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番出口　徒歩</a:t>
            </a:r>
            <a:r>
              <a:rPr lang="en-US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73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341</Words>
  <Application>Microsoft Office PowerPoint</Application>
  <PresentationFormat>ユーザー設定</PresentationFormat>
  <Paragraphs>62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HGP明朝E</vt:lpstr>
      <vt:lpstr>HGS明朝E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ハーバルナチュレ 株式会社</dc:creator>
  <cp:lastModifiedBy>saki</cp:lastModifiedBy>
  <cp:revision>55</cp:revision>
  <cp:lastPrinted>2020-02-13T05:47:04Z</cp:lastPrinted>
  <dcterms:created xsi:type="dcterms:W3CDTF">2020-02-13T04:00:28Z</dcterms:created>
  <dcterms:modified xsi:type="dcterms:W3CDTF">2020-09-11T08:45:39Z</dcterms:modified>
</cp:coreProperties>
</file>